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 roundtripDataSignature="AMtx7mgvsuj0Y4TY0EpThifeDNO44rW2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 name="Google Shape;1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 name="Google Shape;153;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 name="Google Shape;16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Planned end date to be checked and put up ETC - 20th Aug</a:t>
            </a:r>
            <a:endParaRPr/>
          </a:p>
        </p:txBody>
      </p:sp>
      <p:sp>
        <p:nvSpPr>
          <p:cNvPr id="171" name="Google Shape;171;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9" name="Google Shape;179;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8"/>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8"/>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8"/>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8"/>
          <p:cNvGrpSpPr/>
          <p:nvPr/>
        </p:nvGrpSpPr>
        <p:grpSpPr>
          <a:xfrm>
            <a:off x="0" y="-446"/>
            <a:ext cx="8094368" cy="6867144"/>
            <a:chOff x="0" y="-446"/>
            <a:chExt cx="8094368" cy="6867144"/>
          </a:xfrm>
        </p:grpSpPr>
        <p:pic>
          <p:nvPicPr>
            <p:cNvPr descr="Image" id="20" name="Google Shape;20;p8"/>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8"/>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8"/>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8"/>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1" name="Google Shape;101;p1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2" name="Google Shape;102;p1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5" name="Google Shape;105;p1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9" name="Google Shape;109;p1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0" name="Google Shape;110;p1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11" name="Shape 111"/>
        <p:cNvGrpSpPr/>
        <p:nvPr/>
      </p:nvGrpSpPr>
      <p:grpSpPr>
        <a:xfrm>
          <a:off x="0" y="0"/>
          <a:ext cx="0" cy="0"/>
          <a:chOff x="0" y="0"/>
          <a:chExt cx="0" cy="0"/>
        </a:xfrm>
      </p:grpSpPr>
      <p:pic>
        <p:nvPicPr>
          <p:cNvPr descr="Image" id="112" name="Google Shape;112;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13" name="Google Shape;113;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14" name="Google Shape;114;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16" name="Google Shape;116;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17" name="Google Shape;117;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118" name="Google Shape;118;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
        <p:nvSpPr>
          <p:cNvPr id="119" name="Google Shape;119;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1" name="Google Shape;121;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22" name="Shape 122"/>
        <p:cNvGrpSpPr/>
        <p:nvPr/>
      </p:nvGrpSpPr>
      <p:grpSpPr>
        <a:xfrm>
          <a:off x="0" y="0"/>
          <a:ext cx="0" cy="0"/>
          <a:chOff x="0" y="0"/>
          <a:chExt cx="0" cy="0"/>
        </a:xfrm>
      </p:grpSpPr>
      <p:pic>
        <p:nvPicPr>
          <p:cNvPr descr="Image" id="123" name="Google Shape;123;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4" name="Google Shape;124;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5" name="Google Shape;125;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7" name="Google Shape;127;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30" name="Google Shape;130;p21"/>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31" name="Google Shape;131;p2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32" name="Google Shape;132;p2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33" name="Google Shape;133;p21"/>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p2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sp>
        <p:nvSpPr>
          <p:cNvPr id="135" name="Google Shape;135;p21"/>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6" name="Shape 136"/>
        <p:cNvGrpSpPr/>
        <p:nvPr/>
      </p:nvGrpSpPr>
      <p:grpSpPr>
        <a:xfrm>
          <a:off x="0" y="0"/>
          <a:ext cx="0" cy="0"/>
          <a:chOff x="0" y="0"/>
          <a:chExt cx="0" cy="0"/>
        </a:xfrm>
      </p:grpSpPr>
      <p:pic>
        <p:nvPicPr>
          <p:cNvPr descr="Image" id="137" name="Google Shape;137;p22"/>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38" name="Google Shape;138;p22"/>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39" name="Google Shape;139;p22"/>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40" name="Google Shape;140;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41" name="Google Shape;141;p22"/>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42" name="Google Shape;142;p22"/>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43" name="Google Shape;143;p22"/>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44" name="Google Shape;144;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9"/>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26" name="Google Shape;26;p9"/>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27" name="Google Shape;27;p9"/>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9"/>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9"/>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9"/>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9"/>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34"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36" name="Google Shape;36;p10"/>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37" name="Google Shape;37;p10"/>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8" name="Google Shape;38;p10"/>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9" name="Google Shape;39;p10"/>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40" name="Google Shape;40;p10"/>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41" name="Google Shape;41;p10"/>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42" name="Google Shape;42;p10"/>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1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44" name="Google Shape;44;p10"/>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45" name="Google Shape;45;p10"/>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46" name="Google Shape;46;p10"/>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49" name="Google Shape;4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0" name="Google Shape;50;p1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51" name="Google Shape;51;p1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2" name="Google Shape;52;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
        <p:nvSpPr>
          <p:cNvPr id="53" name="Google Shape;53;p11"/>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Agenda</a:t>
            </a:r>
            <a:endParaRPr b="1" i="0" sz="1400" u="none" cap="none" strike="noStrike">
              <a:solidFill>
                <a:srgbClr val="000000"/>
              </a:solidFill>
              <a:latin typeface="Arial"/>
              <a:ea typeface="Arial"/>
              <a:cs typeface="Arial"/>
              <a:sym typeface="Arial"/>
            </a:endParaRPr>
          </a:p>
        </p:txBody>
      </p:sp>
      <p:sp>
        <p:nvSpPr>
          <p:cNvPr id="54" name="Google Shape;54;p11"/>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7" name="Google Shape;5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1" name="Google Shape;6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2" name="Google Shape;62;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5" name="Google Shape;6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9" name="Google Shape;6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0" name="Google Shape;70;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3" name="Google Shape;7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77" name="Google Shape;7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8" name="Google Shape;78;p1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1" name="Google Shape;8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85" name="Google Shape;8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6" name="Google Shape;86;p1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89" name="Google Shape;89;p1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93" name="Google Shape;93;p1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4" name="Google Shape;94;p1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7"/>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2" name="Google Shape;1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spreadsheets/d/13fnGmyryrXdKehZI0Lgd8S8gyoj8Td7e2qmtAMIzkO4/edit#gid=0" TargetMode="External"/><Relationship Id="rId4" Type="http://schemas.openxmlformats.org/officeDocument/2006/relationships/hyperlink" Target="https://stage-erp-kni.kokonetworks.com/web" TargetMode="External"/><Relationship Id="rId5" Type="http://schemas.openxmlformats.org/officeDocument/2006/relationships/hyperlink" Target="https://dev-two-erp-india.kokonetwork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type="title"/>
          </p:nvPr>
        </p:nvSpPr>
        <p:spPr>
          <a:xfrm>
            <a:off x="5832400" y="2420100"/>
            <a:ext cx="619704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br>
              <a:rPr lang="en-US" sz="2700">
                <a:latin typeface="Arial"/>
                <a:ea typeface="Arial"/>
                <a:cs typeface="Arial"/>
                <a:sym typeface="Arial"/>
              </a:rPr>
            </a:br>
            <a:r>
              <a:rPr lang="en-US" sz="2700">
                <a:latin typeface="Arial"/>
                <a:ea typeface="Arial"/>
                <a:cs typeface="Arial"/>
                <a:sym typeface="Arial"/>
              </a:rPr>
              <a:t>     Systems and Control – KNI</a:t>
            </a:r>
            <a:br>
              <a:rPr lang="en-US" sz="2700">
                <a:latin typeface="Arial"/>
                <a:ea typeface="Arial"/>
                <a:cs typeface="Arial"/>
                <a:sym typeface="Arial"/>
              </a:rPr>
            </a:br>
            <a:r>
              <a:rPr lang="en-US" sz="2700">
                <a:latin typeface="Arial"/>
                <a:ea typeface="Arial"/>
                <a:cs typeface="Arial"/>
                <a:sym typeface="Arial"/>
              </a:rPr>
              <a:t>	         Progress</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Overview</a:t>
            </a:r>
            <a:endParaRPr/>
          </a:p>
        </p:txBody>
      </p:sp>
      <p:sp>
        <p:nvSpPr>
          <p:cNvPr id="156" name="Google Shape;156;p2"/>
          <p:cNvSpPr txBox="1"/>
          <p:nvPr>
            <p:ph idx="1" type="subTitle"/>
          </p:nvPr>
        </p:nvSpPr>
        <p:spPr>
          <a:xfrm>
            <a:off x="458725" y="1005775"/>
            <a:ext cx="11312400" cy="5122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2800"/>
              <a:buNone/>
            </a:pPr>
            <a:r>
              <a:rPr lang="en-US" sz="1600">
                <a:latin typeface="Arial"/>
                <a:ea typeface="Arial"/>
                <a:cs typeface="Arial"/>
                <a:sym typeface="Arial"/>
              </a:rPr>
              <a:t>Project Documents and References:</a:t>
            </a:r>
            <a:endParaRPr sz="30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a:latin typeface="Arial"/>
                <a:ea typeface="Arial"/>
                <a:cs typeface="Arial"/>
                <a:sym typeface="Arial"/>
              </a:rPr>
              <a:t>Updated Project Plan link:</a:t>
            </a:r>
            <a:endParaRPr sz="3000">
              <a:latin typeface="Arial"/>
              <a:ea typeface="Arial"/>
              <a:cs typeface="Arial"/>
              <a:sym typeface="Arial"/>
            </a:endParaRPr>
          </a:p>
          <a:p>
            <a:pPr indent="0" lvl="0" marL="139700" rtl="0" algn="l">
              <a:lnSpc>
                <a:spcPct val="150000"/>
              </a:lnSpc>
              <a:spcBef>
                <a:spcPts val="0"/>
              </a:spcBef>
              <a:spcAft>
                <a:spcPts val="0"/>
              </a:spcAft>
              <a:buSzPts val="1400"/>
              <a:buNone/>
            </a:pPr>
            <a:r>
              <a:rPr lang="en-US" sz="1600">
                <a:latin typeface="Arial"/>
                <a:ea typeface="Arial"/>
                <a:cs typeface="Arial"/>
                <a:sym typeface="Arial"/>
              </a:rPr>
              <a:t>      </a:t>
            </a:r>
            <a:r>
              <a:rPr lang="en-US" sz="1600" u="sng">
                <a:solidFill>
                  <a:schemeClr val="hlink"/>
                </a:solidFill>
                <a:latin typeface="Arial"/>
                <a:ea typeface="Arial"/>
                <a:cs typeface="Arial"/>
                <a:sym typeface="Arial"/>
                <a:hlinkClick r:id="rId3"/>
              </a:rPr>
              <a:t>https://docs.google.com/spreadsheets/d/13fnGmyryrXdKehZI0Lgd8S8gyoj8Td7e2qmtAMIzkO4/edit#gid=0</a:t>
            </a:r>
            <a:endParaRPr sz="1600">
              <a:latin typeface="Arial"/>
              <a:ea typeface="Arial"/>
              <a:cs typeface="Arial"/>
              <a:sym typeface="Arial"/>
            </a:endParaRPr>
          </a:p>
          <a:p>
            <a:pPr indent="-196850" lvl="0" marL="425450" rtl="0" algn="l">
              <a:lnSpc>
                <a:spcPct val="150000"/>
              </a:lnSpc>
              <a:spcBef>
                <a:spcPts val="0"/>
              </a:spcBef>
              <a:spcAft>
                <a:spcPts val="0"/>
              </a:spcAft>
              <a:buSzPts val="1400"/>
              <a:buFont typeface="Arial"/>
              <a:buNone/>
            </a:pPr>
            <a:r>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a:latin typeface="Arial"/>
                <a:ea typeface="Arial"/>
                <a:cs typeface="Arial"/>
                <a:sym typeface="Arial"/>
              </a:rPr>
              <a:t>URL for user</a:t>
            </a:r>
            <a:r>
              <a:rPr lang="en-US" sz="1600"/>
              <a:t>s dry run</a:t>
            </a:r>
            <a:r>
              <a:rPr lang="en-US" sz="1600">
                <a:latin typeface="Arial"/>
                <a:ea typeface="Arial"/>
                <a:cs typeface="Arial"/>
                <a:sym typeface="Arial"/>
              </a:rPr>
              <a:t> and tests</a:t>
            </a:r>
            <a:endParaRPr sz="30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en-US" sz="1600" u="sng">
                <a:solidFill>
                  <a:schemeClr val="hlink"/>
                </a:solidFill>
                <a:hlinkClick r:id="rId4"/>
              </a:rPr>
              <a:t>https://stage-erp-kni.kokonetworks.com/web</a:t>
            </a:r>
            <a:endParaRPr sz="1600"/>
          </a:p>
          <a:p>
            <a:pPr indent="-330200" lvl="0" marL="457200" rtl="0" algn="l">
              <a:lnSpc>
                <a:spcPct val="150000"/>
              </a:lnSpc>
              <a:spcBef>
                <a:spcPts val="0"/>
              </a:spcBef>
              <a:spcAft>
                <a:spcPts val="0"/>
              </a:spcAft>
              <a:buSzPts val="1600"/>
              <a:buChar char="●"/>
            </a:pPr>
            <a:r>
              <a:rPr lang="en-US" sz="1600" u="sng">
                <a:solidFill>
                  <a:schemeClr val="hlink"/>
                </a:solidFill>
                <a:hlinkClick r:id="rId5"/>
              </a:rPr>
              <a:t>https://dev-two-erp-india.kokonetworks.com/</a:t>
            </a:r>
            <a:endParaRPr sz="1600">
              <a:latin typeface="Arial"/>
              <a:ea typeface="Arial"/>
              <a:cs typeface="Arial"/>
              <a:sym typeface="Arial"/>
            </a:endParaRPr>
          </a:p>
          <a:p>
            <a:pPr indent="0" lvl="0" marL="457200" rtl="0" algn="l">
              <a:lnSpc>
                <a:spcPct val="115000"/>
              </a:lnSpc>
              <a:spcBef>
                <a:spcPts val="0"/>
              </a:spcBef>
              <a:spcAft>
                <a:spcPts val="0"/>
              </a:spcAft>
              <a:buSzPts val="2800"/>
              <a:buNone/>
            </a:pPr>
            <a:r>
              <a:t/>
            </a:r>
            <a:endParaRPr sz="1600">
              <a:latin typeface="Arial"/>
              <a:ea typeface="Arial"/>
              <a:cs typeface="Arial"/>
              <a:sym typeface="Arial"/>
            </a:endParaRPr>
          </a:p>
          <a:p>
            <a:pPr indent="0" lvl="0" marL="0" rtl="0" algn="l">
              <a:lnSpc>
                <a:spcPct val="115000"/>
              </a:lnSpc>
              <a:spcBef>
                <a:spcPts val="0"/>
              </a:spcBef>
              <a:spcAft>
                <a:spcPts val="0"/>
              </a:spcAft>
              <a:buSzPts val="2800"/>
              <a:buNone/>
            </a:pPr>
            <a:r>
              <a:t/>
            </a:r>
            <a:endParaRPr sz="1600">
              <a:latin typeface="Arial"/>
              <a:ea typeface="Arial"/>
              <a:cs typeface="Arial"/>
              <a:sym typeface="Arial"/>
            </a:endParaRPr>
          </a:p>
        </p:txBody>
      </p:sp>
      <p:sp>
        <p:nvSpPr>
          <p:cNvPr id="157" name="Google Shape;157;p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b="1" lang="en-US" sz="2600"/>
              <a:t>Current Status</a:t>
            </a:r>
            <a:r>
              <a:rPr b="1" lang="en-US" sz="2600">
                <a:latin typeface="Arial"/>
                <a:ea typeface="Arial"/>
                <a:cs typeface="Arial"/>
                <a:sym typeface="Arial"/>
              </a:rPr>
              <a:t> Report Details</a:t>
            </a:r>
            <a:endParaRPr/>
          </a:p>
        </p:txBody>
      </p:sp>
      <p:sp>
        <p:nvSpPr>
          <p:cNvPr id="164" name="Google Shape;164;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65" name="Google Shape;165;p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 name="Google Shape;166;p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0000"/>
                </a:solidFill>
              </a:rPr>
              <a:t>Completed Activities</a:t>
            </a:r>
            <a:endParaRPr b="1" i="0" sz="16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330200" lvl="0" marL="457200" rtl="0" algn="l">
              <a:spcBef>
                <a:spcPts val="0"/>
              </a:spcBef>
              <a:spcAft>
                <a:spcPts val="0"/>
              </a:spcAft>
              <a:buClr>
                <a:schemeClr val="dk1"/>
              </a:buClr>
              <a:buSzPts val="1600"/>
              <a:buChar char="●"/>
            </a:pPr>
            <a:r>
              <a:rPr lang="en-US" sz="1600">
                <a:solidFill>
                  <a:schemeClr val="dk1"/>
                </a:solidFill>
              </a:rPr>
              <a:t>Master database preparation.</a:t>
            </a:r>
            <a:endParaRPr sz="1600">
              <a:solidFill>
                <a:schemeClr val="dk1"/>
              </a:solidFill>
            </a:endParaRPr>
          </a:p>
          <a:p>
            <a:pPr indent="0" lvl="0" marL="4572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Server configuration discussion with VERTS team.</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US" sz="1600">
                <a:solidFill>
                  <a:schemeClr val="dk1"/>
                </a:solidFill>
              </a:rPr>
              <a:t>Walkthrough and hands-on with users.</a:t>
            </a:r>
            <a:endParaRPr sz="1600">
              <a:solidFill>
                <a:schemeClr val="dk1"/>
              </a:solidFill>
            </a:endParaRPr>
          </a:p>
          <a:p>
            <a:pPr indent="-330200" lvl="0" marL="914400" rtl="0" algn="l">
              <a:spcBef>
                <a:spcPts val="0"/>
              </a:spcBef>
              <a:spcAft>
                <a:spcPts val="0"/>
              </a:spcAft>
              <a:buClr>
                <a:schemeClr val="dk1"/>
              </a:buClr>
              <a:buSzPts val="1600"/>
              <a:buChar char="-"/>
            </a:pPr>
            <a:r>
              <a:rPr lang="en-US" sz="1600">
                <a:solidFill>
                  <a:schemeClr val="dk1"/>
                </a:solidFill>
              </a:rPr>
              <a:t>Bhavsar - Labs/ICT</a:t>
            </a:r>
            <a:endParaRPr sz="1600">
              <a:solidFill>
                <a:schemeClr val="dk1"/>
              </a:solidFill>
            </a:endParaRPr>
          </a:p>
          <a:p>
            <a:pPr indent="-330200" lvl="0" marL="914400" rtl="0" algn="l">
              <a:spcBef>
                <a:spcPts val="0"/>
              </a:spcBef>
              <a:spcAft>
                <a:spcPts val="0"/>
              </a:spcAft>
              <a:buClr>
                <a:schemeClr val="dk1"/>
              </a:buClr>
              <a:buSzPts val="1600"/>
              <a:buChar char="-"/>
            </a:pPr>
            <a:r>
              <a:rPr lang="en-US" sz="1600">
                <a:solidFill>
                  <a:schemeClr val="dk1"/>
                </a:solidFill>
              </a:rPr>
              <a:t>Keval - Engineering Labs</a:t>
            </a:r>
            <a:endParaRPr sz="1600">
              <a:solidFill>
                <a:schemeClr val="dk1"/>
              </a:solidFill>
            </a:endParaRPr>
          </a:p>
          <a:p>
            <a:pPr indent="-330200" lvl="0" marL="914400" rtl="0" algn="l">
              <a:spcBef>
                <a:spcPts val="0"/>
              </a:spcBef>
              <a:spcAft>
                <a:spcPts val="0"/>
              </a:spcAft>
              <a:buClr>
                <a:schemeClr val="dk1"/>
              </a:buClr>
              <a:buSzPts val="1600"/>
              <a:buChar char="-"/>
            </a:pPr>
            <a:r>
              <a:rPr lang="en-US" sz="1600">
                <a:solidFill>
                  <a:schemeClr val="dk1"/>
                </a:solidFill>
              </a:rPr>
              <a:t>Hirav - Finance</a:t>
            </a:r>
            <a:endParaRPr sz="1600">
              <a:solidFill>
                <a:schemeClr val="dk1"/>
              </a:solidFill>
            </a:endParaRPr>
          </a:p>
          <a:p>
            <a:pPr indent="-330200" lvl="0" marL="914400" rtl="0" algn="l">
              <a:spcBef>
                <a:spcPts val="0"/>
              </a:spcBef>
              <a:spcAft>
                <a:spcPts val="0"/>
              </a:spcAft>
              <a:buClr>
                <a:schemeClr val="dk1"/>
              </a:buClr>
              <a:buSzPts val="1600"/>
              <a:buChar char="-"/>
            </a:pPr>
            <a:r>
              <a:rPr lang="en-US" sz="1600">
                <a:solidFill>
                  <a:schemeClr val="dk1"/>
                </a:solidFill>
              </a:rPr>
              <a:t>Vivek - Finance</a:t>
            </a:r>
            <a:endParaRPr sz="1600">
              <a:solidFill>
                <a:schemeClr val="dk1"/>
              </a:solidFill>
            </a:endParaRPr>
          </a:p>
          <a:p>
            <a:pPr indent="-330200" lvl="0" marL="914400" rtl="0" algn="l">
              <a:spcBef>
                <a:spcPts val="0"/>
              </a:spcBef>
              <a:spcAft>
                <a:spcPts val="0"/>
              </a:spcAft>
              <a:buClr>
                <a:schemeClr val="dk1"/>
              </a:buClr>
              <a:buSzPts val="1600"/>
              <a:buChar char="-"/>
            </a:pPr>
            <a:r>
              <a:rPr lang="en-US" sz="1600">
                <a:solidFill>
                  <a:schemeClr val="dk1"/>
                </a:solidFill>
              </a:rPr>
              <a:t>Avinash - ICT, Pune</a:t>
            </a:r>
            <a:endParaRPr sz="16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600" u="none" cap="none" strike="noStrike">
                <a:solidFill>
                  <a:srgbClr val="000000"/>
                </a:solidFill>
              </a:rPr>
              <a:t>In Progress</a:t>
            </a:r>
            <a:endParaRPr b="1" i="0" sz="1600" u="none" cap="none" strike="noStrike">
              <a:solidFill>
                <a:srgbClr val="000000"/>
              </a:solidFill>
            </a:endParaRPr>
          </a:p>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lang="en-US" sz="1600">
                <a:solidFill>
                  <a:schemeClr val="dk1"/>
                </a:solidFill>
              </a:rPr>
              <a:t>Odoo</a:t>
            </a:r>
            <a:r>
              <a:rPr b="0" i="0" lang="en-US" sz="1600" u="none" cap="none" strike="noStrike">
                <a:solidFill>
                  <a:schemeClr val="dk1"/>
                </a:solidFill>
                <a:latin typeface="Arial"/>
                <a:ea typeface="Arial"/>
                <a:cs typeface="Arial"/>
                <a:sym typeface="Arial"/>
              </a:rPr>
              <a:t> licences procurement p</a:t>
            </a:r>
            <a:r>
              <a:rPr lang="en-US" sz="1600">
                <a:solidFill>
                  <a:schemeClr val="dk1"/>
                </a:solidFill>
              </a:rPr>
              <a:t>rocess initiated for V14.</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As per shared by VERTS production instance for V14 to be setup.</a:t>
            </a:r>
            <a:endParaRPr sz="1600">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p:txBody>
      </p:sp>
      <p:sp>
        <p:nvSpPr>
          <p:cNvPr id="167" name="Google Shape;167;p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lang="en-US" sz="1600"/>
              <a:t>Action Items</a:t>
            </a:r>
            <a:endParaRPr b="1" i="0" sz="16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1"/>
                </a:solidFill>
                <a:latin typeface="Arial"/>
                <a:ea typeface="Arial"/>
                <a:cs typeface="Arial"/>
                <a:sym typeface="Arial"/>
              </a:rPr>
              <a:t>Preparations of infra for production instance</a:t>
            </a:r>
            <a:endParaRPr b="0" i="0" sz="1600" u="none" cap="none" strike="noStrike">
              <a:solidFill>
                <a:schemeClr val="dk1"/>
              </a:solidFill>
              <a:latin typeface="Arial"/>
              <a:ea typeface="Arial"/>
              <a:cs typeface="Arial"/>
              <a:sym typeface="Arial"/>
            </a:endParaRPr>
          </a:p>
          <a:p>
            <a:pPr indent="-330200" lvl="0" marL="457200"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Setting up KNI production instance with Odoo Enterprise 14 - Akshay/</a:t>
            </a:r>
            <a:r>
              <a:rPr lang="en-US" sz="1600">
                <a:solidFill>
                  <a:schemeClr val="dk1"/>
                </a:solidFill>
              </a:rPr>
              <a:t>Siddique</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Font typeface="Arial"/>
              <a:buChar char="●"/>
            </a:pPr>
            <a:r>
              <a:rPr lang="en-US" sz="1600">
                <a:solidFill>
                  <a:schemeClr val="dk1"/>
                </a:solidFill>
              </a:rPr>
              <a:t>Configuration, checks and dry run for august POs on configured DB. - Siddique/Eric</a:t>
            </a:r>
            <a:endParaRPr sz="1600">
              <a:solidFill>
                <a:schemeClr val="dk1"/>
              </a:solidFill>
            </a:endParaRPr>
          </a:p>
          <a:p>
            <a:pPr indent="-330200" lvl="0" marL="457200" marR="0" rtl="0" algn="l">
              <a:lnSpc>
                <a:spcPct val="100000"/>
              </a:lnSpc>
              <a:spcBef>
                <a:spcPts val="0"/>
              </a:spcBef>
              <a:spcAft>
                <a:spcPts val="0"/>
              </a:spcAft>
              <a:buClr>
                <a:schemeClr val="dk1"/>
              </a:buClr>
              <a:buSzPts val="1600"/>
              <a:buFont typeface="Arial"/>
              <a:buChar char="●"/>
            </a:pPr>
            <a:r>
              <a:rPr lang="en-US" sz="1600">
                <a:solidFill>
                  <a:schemeClr val="dk1"/>
                </a:solidFill>
              </a:rPr>
              <a:t>Budgets against the Cost Centres to be configured on production - Siddique/Hirav</a:t>
            </a:r>
            <a:endParaRPr sz="1600">
              <a:solidFill>
                <a:schemeClr val="dk1"/>
              </a:solidFill>
            </a:endParaRPr>
          </a:p>
          <a:p>
            <a:pPr indent="0" lvl="0" marL="457200" marR="0" rtl="0" algn="l">
              <a:lnSpc>
                <a:spcPct val="100000"/>
              </a:lnSpc>
              <a:spcBef>
                <a:spcPts val="0"/>
              </a:spcBef>
              <a:spcAft>
                <a:spcPts val="0"/>
              </a:spcAft>
              <a:buNone/>
            </a:pPr>
            <a:r>
              <a:t/>
            </a:r>
            <a:endParaRPr sz="1600">
              <a:solidFill>
                <a:schemeClr val="dk1"/>
              </a:solidFill>
            </a:endParaRPr>
          </a:p>
          <a:p>
            <a:pPr indent="-330200" lvl="0" marL="457200" marR="0" rtl="0" algn="l">
              <a:lnSpc>
                <a:spcPct val="100000"/>
              </a:lnSpc>
              <a:spcBef>
                <a:spcPts val="0"/>
              </a:spcBef>
              <a:spcAft>
                <a:spcPts val="0"/>
              </a:spcAft>
              <a:buClr>
                <a:schemeClr val="dk1"/>
              </a:buClr>
              <a:buSzPts val="1600"/>
              <a:buChar char="●"/>
            </a:pPr>
            <a:r>
              <a:rPr lang="en-US" sz="1600">
                <a:solidFill>
                  <a:schemeClr val="dk1"/>
                </a:solidFill>
              </a:rPr>
              <a:t>Process or feature wise short videos to be prepared and shared to the team for future reference - Siddique</a:t>
            </a:r>
            <a:endParaRPr sz="1600">
              <a:solidFill>
                <a:schemeClr val="dk1"/>
              </a:solidFil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Issues and Learnings</a:t>
            </a:r>
            <a:endParaRPr/>
          </a:p>
        </p:txBody>
      </p:sp>
      <p:sp>
        <p:nvSpPr>
          <p:cNvPr id="174" name="Google Shape;174;p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5" name="Google Shape;175;p5"/>
          <p:cNvSpPr txBox="1"/>
          <p:nvPr/>
        </p:nvSpPr>
        <p:spPr>
          <a:xfrm>
            <a:off x="514650" y="1053250"/>
            <a:ext cx="11334300" cy="5171700"/>
          </a:xfrm>
          <a:prstGeom prst="rect">
            <a:avLst/>
          </a:prstGeom>
          <a:noFill/>
          <a:ln>
            <a:noFill/>
          </a:ln>
        </p:spPr>
        <p:txBody>
          <a:bodyPr anchorCtr="0" anchor="t" bIns="91425" lIns="91425" spcFirstLastPara="1" rIns="91425" wrap="square" tIns="91425">
            <a:spAutoFit/>
          </a:bodyPr>
          <a:lstStyle/>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lang="en-US" sz="1800"/>
              <a:t>Issues :</a:t>
            </a:r>
            <a:endParaRPr b="1" sz="1800"/>
          </a:p>
          <a:p>
            <a:pPr indent="0" lvl="0" marL="0" marR="0" rtl="0" algn="l">
              <a:lnSpc>
                <a:spcPct val="100000"/>
              </a:lnSpc>
              <a:spcBef>
                <a:spcPts val="0"/>
              </a:spcBef>
              <a:spcAft>
                <a:spcPts val="0"/>
              </a:spcAft>
              <a:buClr>
                <a:srgbClr val="000000"/>
              </a:buClr>
              <a:buSzPts val="1800"/>
              <a:buFont typeface="Arial"/>
              <a:buNone/>
            </a:pPr>
            <a:r>
              <a:t/>
            </a:r>
            <a:endParaRPr b="1" sz="1800"/>
          </a:p>
          <a:p>
            <a:pPr indent="0" lvl="0" marL="0" marR="0" rtl="0" algn="l">
              <a:lnSpc>
                <a:spcPct val="100000"/>
              </a:lnSpc>
              <a:spcBef>
                <a:spcPts val="0"/>
              </a:spcBef>
              <a:spcAft>
                <a:spcPts val="0"/>
              </a:spcAft>
              <a:buNone/>
            </a:pPr>
            <a:r>
              <a:rPr lang="en-US" sz="1800"/>
              <a:t>Considerable delay in the project completion due to</a:t>
            </a:r>
            <a:endParaRPr sz="1800"/>
          </a:p>
          <a:p>
            <a:pPr indent="-342900" lvl="0" marL="914400" marR="0" rtl="0" algn="l">
              <a:lnSpc>
                <a:spcPct val="100000"/>
              </a:lnSpc>
              <a:spcBef>
                <a:spcPts val="0"/>
              </a:spcBef>
              <a:spcAft>
                <a:spcPts val="0"/>
              </a:spcAft>
              <a:buSzPts val="1800"/>
              <a:buChar char="-"/>
            </a:pPr>
            <a:r>
              <a:rPr lang="en-US" sz="1800"/>
              <a:t>Resource non availability during the project due to health impact for 2+ weeks.(May last week ~ June first week)</a:t>
            </a:r>
            <a:endParaRPr sz="1800"/>
          </a:p>
          <a:p>
            <a:pPr indent="-342900" lvl="0" marL="914400" marR="0" rtl="0" algn="l">
              <a:lnSpc>
                <a:spcPct val="100000"/>
              </a:lnSpc>
              <a:spcBef>
                <a:spcPts val="0"/>
              </a:spcBef>
              <a:spcAft>
                <a:spcPts val="0"/>
              </a:spcAft>
              <a:buSzPts val="1800"/>
              <a:buChar char="-"/>
            </a:pPr>
            <a:r>
              <a:rPr lang="en-US" sz="1800"/>
              <a:t>Migration issues in multi company models faced issues during the test run took majority of time in fixing those.</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b="1" lang="en-US" sz="1800"/>
              <a:t>Learnings</a:t>
            </a:r>
            <a:endParaRPr b="1" sz="1800"/>
          </a:p>
          <a:p>
            <a:pPr indent="-342900" lvl="0" marL="457200" rtl="0" algn="l">
              <a:spcBef>
                <a:spcPts val="0"/>
              </a:spcBef>
              <a:spcAft>
                <a:spcPts val="0"/>
              </a:spcAft>
              <a:buSzPts val="1800"/>
              <a:buChar char="-"/>
            </a:pPr>
            <a:r>
              <a:rPr lang="en-US" sz="1800">
                <a:solidFill>
                  <a:schemeClr val="dk1"/>
                </a:solidFill>
              </a:rPr>
              <a:t>Technical Resource Availability for Oth Functional squad</a:t>
            </a:r>
            <a:endParaRPr sz="1800">
              <a:solidFill>
                <a:schemeClr val="dk1"/>
              </a:solidFill>
            </a:endParaRPr>
          </a:p>
          <a:p>
            <a:pPr indent="-342900" lvl="0" marL="457200" rtl="0" algn="l">
              <a:spcBef>
                <a:spcPts val="0"/>
              </a:spcBef>
              <a:spcAft>
                <a:spcPts val="0"/>
              </a:spcAft>
              <a:buClr>
                <a:schemeClr val="dk1"/>
              </a:buClr>
              <a:buSzPts val="1800"/>
              <a:buChar char="-"/>
            </a:pPr>
            <a:r>
              <a:rPr lang="en-US" sz="1800">
                <a:solidFill>
                  <a:srgbClr val="202124"/>
                </a:solidFill>
              </a:rPr>
              <a:t>We could have more progress reporting in meetings in addition to email communication. </a:t>
            </a:r>
            <a:endParaRPr sz="1800">
              <a:solidFill>
                <a:srgbClr val="202124"/>
              </a:solidFill>
            </a:endParaRPr>
          </a:p>
          <a:p>
            <a:pPr indent="-342900" lvl="0" marL="457200" rtl="0" algn="l">
              <a:spcBef>
                <a:spcPts val="0"/>
              </a:spcBef>
              <a:spcAft>
                <a:spcPts val="0"/>
              </a:spcAft>
              <a:buClr>
                <a:schemeClr val="dk1"/>
              </a:buClr>
              <a:buSzPts val="1800"/>
              <a:buChar char="-"/>
            </a:pPr>
            <a:r>
              <a:rPr lang="en-US" sz="1800">
                <a:solidFill>
                  <a:srgbClr val="202124"/>
                </a:solidFill>
              </a:rPr>
              <a:t>Seeking feedback as a retrospective from the stakeholders.</a:t>
            </a:r>
            <a:endParaRPr sz="1800">
              <a:solidFill>
                <a:schemeClr val="dk1"/>
              </a:solidFill>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6"/>
          <p:cNvSpPr txBox="1"/>
          <p:nvPr>
            <p:ph idx="1" type="subTitle"/>
          </p:nvPr>
        </p:nvSpPr>
        <p:spPr>
          <a:xfrm>
            <a:off x="6877481" y="1980313"/>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2400"/>
              <a:t>Siddique Momin</a:t>
            </a:r>
            <a:endParaRPr sz="2400"/>
          </a:p>
          <a:p>
            <a:pPr indent="0" lvl="0" marL="0" rtl="0" algn="l">
              <a:lnSpc>
                <a:spcPct val="90000"/>
              </a:lnSpc>
              <a:spcBef>
                <a:spcPts val="0"/>
              </a:spcBef>
              <a:spcAft>
                <a:spcPts val="0"/>
              </a:spcAft>
              <a:buClr>
                <a:schemeClr val="dk1"/>
              </a:buClr>
              <a:buSzPts val="2400"/>
              <a:buFont typeface="Arial"/>
              <a:buNone/>
            </a:pPr>
            <a:r>
              <a:rPr lang="en-US" sz="1500" u="sng">
                <a:solidFill>
                  <a:schemeClr val="hlink"/>
                </a:solidFill>
                <a:hlinkClick r:id="rId3"/>
              </a:rPr>
              <a:t>s.momin@kokonetworks.com</a:t>
            </a:r>
            <a:r>
              <a:rPr lang="en-US" sz="1500"/>
              <a:t> </a:t>
            </a:r>
            <a:endParaRPr sz="1500"/>
          </a:p>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